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1"/>
  </p:notesMasterIdLst>
  <p:sldIdLst>
    <p:sldId id="1947" r:id="rId3"/>
    <p:sldId id="1948" r:id="rId4"/>
    <p:sldId id="1949" r:id="rId5"/>
    <p:sldId id="1950" r:id="rId6"/>
    <p:sldId id="1951" r:id="rId7"/>
    <p:sldId id="1952" r:id="rId8"/>
    <p:sldId id="1953" r:id="rId9"/>
    <p:sldId id="1954" r:id="rId10"/>
    <p:sldId id="1955" r:id="rId11"/>
    <p:sldId id="1964" r:id="rId12"/>
    <p:sldId id="1963" r:id="rId13"/>
    <p:sldId id="1960" r:id="rId14"/>
    <p:sldId id="1959" r:id="rId15"/>
    <p:sldId id="1965" r:id="rId16"/>
    <p:sldId id="1966" r:id="rId17"/>
    <p:sldId id="1967" r:id="rId18"/>
    <p:sldId id="1975" r:id="rId19"/>
    <p:sldId id="1970" r:id="rId20"/>
    <p:sldId id="1977" r:id="rId21"/>
    <p:sldId id="1976" r:id="rId22"/>
    <p:sldId id="1812" r:id="rId23"/>
    <p:sldId id="1978" r:id="rId24"/>
    <p:sldId id="1946" r:id="rId25"/>
    <p:sldId id="1670" r:id="rId26"/>
    <p:sldId id="1671" r:id="rId27"/>
    <p:sldId id="1672" r:id="rId28"/>
    <p:sldId id="292"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08558-2FC7-435E-980A-E4387C463639}" v="6" dt="2026-06-07T13:06:42.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107" d="100"/>
          <a:sy n="107" d="100"/>
        </p:scale>
        <p:origin x="672" y="78"/>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6/7/2026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June 7, 2026</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427060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23</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24</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25</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26</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27</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28</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82DC477-071F-488F-B7EC-931AD21B5812}" type="datetimeFigureOut">
              <a:rPr lang="en-US" smtClean="0"/>
              <a:t>6/7/2026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0C95E75-EB2B-44DE-938C-C54E58CFF33E}" type="slidenum">
              <a:rPr lang="en-US" smtClean="0"/>
              <a:t>‹#›</a:t>
            </a:fld>
            <a:endParaRPr lang="en-US"/>
          </a:p>
        </p:txBody>
      </p:sp>
    </p:spTree>
    <p:extLst>
      <p:ext uri="{BB962C8B-B14F-4D97-AF65-F5344CB8AC3E}">
        <p14:creationId xmlns:p14="http://schemas.microsoft.com/office/powerpoint/2010/main" val="377112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361396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69629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2DC477-071F-488F-B7EC-931AD21B5812}"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369458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423434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6/7/2026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2068620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6/7/2026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2900469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0C95E75-EB2B-44DE-938C-C54E58CFF33E}" type="slidenum">
              <a:rPr lang="en-US" smtClean="0"/>
              <a:t>‹#›</a:t>
            </a:fld>
            <a:endParaRPr lang="en-US"/>
          </a:p>
        </p:txBody>
      </p:sp>
    </p:spTree>
    <p:extLst>
      <p:ext uri="{BB962C8B-B14F-4D97-AF65-F5344CB8AC3E}">
        <p14:creationId xmlns:p14="http://schemas.microsoft.com/office/powerpoint/2010/main" val="223068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82DC477-071F-488F-B7EC-931AD21B5812}" type="datetimeFigureOut">
              <a:rPr lang="en-US" smtClean="0"/>
              <a:t>6/7/2026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0C95E75-EB2B-44DE-938C-C54E58CFF33E}" type="slidenum">
              <a:rPr lang="en-US" smtClean="0"/>
              <a:t>‹#›</a:t>
            </a:fld>
            <a:endParaRPr lang="en-US"/>
          </a:p>
        </p:txBody>
      </p:sp>
    </p:spTree>
    <p:extLst>
      <p:ext uri="{BB962C8B-B14F-4D97-AF65-F5344CB8AC3E}">
        <p14:creationId xmlns:p14="http://schemas.microsoft.com/office/powerpoint/2010/main" val="310775235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2823069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extLst>
      <p:ext uri="{BB962C8B-B14F-4D97-AF65-F5344CB8AC3E}">
        <p14:creationId xmlns:p14="http://schemas.microsoft.com/office/powerpoint/2010/main" val="149468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526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6/7/2026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6/7/2026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6/7/2026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82DC477-071F-488F-B7EC-931AD21B5812}" type="datetimeFigureOut">
              <a:rPr lang="en-US" smtClean="0"/>
              <a:t>6/7/2026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0C95E75-EB2B-44DE-938C-C54E58CFF33E}" type="slidenum">
              <a:rPr lang="en-US" smtClean="0"/>
              <a:t>‹#›</a:t>
            </a:fld>
            <a:endParaRPr lang="en-US"/>
          </a:p>
        </p:txBody>
      </p:sp>
    </p:spTree>
    <p:extLst>
      <p:ext uri="{BB962C8B-B14F-4D97-AF65-F5344CB8AC3E}">
        <p14:creationId xmlns:p14="http://schemas.microsoft.com/office/powerpoint/2010/main" val="840259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7" name="Rectangle 106">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Shepherd Cover Background"/>
          <p:cNvPicPr>
            <a:picLocks noChangeAspect="1"/>
          </p:cNvPicPr>
          <p:nvPr/>
        </p:nvPicPr>
        <p:blipFill>
          <a:blip r:embed="rId3">
            <a:alphaModFix amt="45000"/>
          </a:blip>
          <a:srcRect t="15730"/>
          <a:stretch>
            <a:fillRect/>
          </a:stretch>
        </p:blipFill>
        <p:spPr>
          <a:xfrm>
            <a:off x="20" y="10"/>
            <a:ext cx="12191980" cy="6857990"/>
          </a:xfrm>
          <a:prstGeom prst="rect">
            <a:avLst/>
          </a:prstGeom>
        </p:spPr>
      </p:pic>
      <p:sp>
        <p:nvSpPr>
          <p:cNvPr id="4" name="Title"/>
          <p:cNvSpPr>
            <a:spLocks noGrp="1"/>
          </p:cNvSpPr>
          <p:nvPr>
            <p:ph type="title"/>
          </p:nvPr>
        </p:nvSpPr>
        <p:spPr>
          <a:xfrm>
            <a:off x="603504" y="770467"/>
            <a:ext cx="10782300" cy="3352800"/>
          </a:xfrm>
        </p:spPr>
        <p:txBody>
          <a:bodyPr vert="horz" lIns="91440" tIns="45720" rIns="91440" bIns="45720" rtlCol="0" anchor="b">
            <a:normAutofit/>
          </a:bodyPr>
          <a:lstStyle/>
          <a:p>
            <a:pPr marL="0" indent="0">
              <a:lnSpc>
                <a:spcPct val="80000"/>
              </a:lnSpc>
            </a:pPr>
            <a:r>
              <a:rPr lang="en-US" sz="11500" b="1" i="1" kern="1200" spc="-120" baseline="0" dirty="0">
                <a:ln>
                  <a:noFill/>
                </a:ln>
                <a:solidFill>
                  <a:schemeClr val="tx1"/>
                </a:solidFill>
                <a:effectLst>
                  <a:outerShdw blurRad="50800" dist="25400" dir="5400000" algn="ctr">
                    <a:srgbClr val="000000">
                      <a:alpha val="75000"/>
                    </a:srgbClr>
                  </a:outerShdw>
                </a:effectLst>
                <a:latin typeface="+mj-lt"/>
                <a:ea typeface="+mj-ea"/>
                <a:cs typeface="+mj-cs"/>
              </a:rPr>
              <a:t>The Love of Christ Compels Us</a:t>
            </a:r>
          </a:p>
        </p:txBody>
      </p:sp>
      <p:sp>
        <p:nvSpPr>
          <p:cNvPr id="5" name="Scripture"/>
          <p:cNvSpPr>
            <a:spLocks noGrp="1"/>
          </p:cNvSpPr>
          <p:nvPr>
            <p:ph sz="quarter" idx="13"/>
          </p:nvPr>
        </p:nvSpPr>
        <p:spPr>
          <a:xfrm>
            <a:off x="381000" y="5178940"/>
            <a:ext cx="9228201" cy="1645920"/>
          </a:xfrm>
        </p:spPr>
        <p:txBody>
          <a:bodyPr vert="horz" lIns="91440" tIns="45720" rIns="91440" bIns="45720" rtlCol="0" anchor="b">
            <a:normAutofit/>
          </a:bodyPr>
          <a:lstStyle/>
          <a:p>
            <a:pPr marL="0" indent="0">
              <a:buNone/>
            </a:pPr>
            <a:r>
              <a:rPr lang="en-US" sz="5400" b="1" i="1" dirty="0">
                <a:solidFill>
                  <a:schemeClr val="tx1"/>
                </a:solidFill>
                <a:effectLst>
                  <a:outerShdw blurRad="50800" dist="25400" dir="5400000" algn="ctr">
                    <a:srgbClr val="000000">
                      <a:alpha val="80000"/>
                    </a:srgbClr>
                  </a:outerShdw>
                </a:effectLst>
                <a:latin typeface="+mj-lt"/>
              </a:rPr>
              <a:t>II Corinthians 5:14</a:t>
            </a:r>
          </a:p>
        </p:txBody>
      </p:sp>
    </p:spTree>
    <p:extLst>
      <p:ext uri="{BB962C8B-B14F-4D97-AF65-F5344CB8AC3E}">
        <p14:creationId xmlns:p14="http://schemas.microsoft.com/office/powerpoint/2010/main" val="3443363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0ABD0734-2F84-2907-DF65-80D5708AA77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4F075-B520-4E25-28B8-93F9C24B39F6}"/>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Even though the people to whom he preached were often hostile to him, and even called him crazy, the love of Christ compelled him to keep putting the message of hope in front of them. Paul knew that his detractors were starving for a sense of meaning, purpose, and significance in the world—much like we see today.</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965887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F3621962-D63E-97EE-DCED-AEDEFB1A12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79E7D-47D4-90D7-E4CA-39C4BDEEB444}"/>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The love of Christ compelled Paul to share the gospel. The phrase the love of Christ could be interpreted in two ways: Christ’s love for people, or the apostles’ love for Christ. Either provides motivation to take the gospel to distant lands in the face of opposition.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36778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8815EBB8-EA86-5438-9977-CB7EDB56ED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EEB48-765A-6A2E-6A12-FBF4874B623E}"/>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The great love of Christ was such that “Christ died for all” people (2 Corinthians 5:14, NLT). Paul’s love for Christ was such that he was willing to die to self (see Galatians 2:20).</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61052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003165B3-E84A-45D5-6928-9BD47F2D48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1AB83-9AD6-413A-7D33-4AC33A653FA2}"/>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This testimony of Paul’s encourages us to ask ourselves, “What motivates us to share the good news of Jesus with others?” Are we driven by a genuine love and affection for Christ, by a clear view of Christ’s love for the lost, or merely by a sense of duty? What motivates us will make all the difference.</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567653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924E748D-AC88-BC7D-A777-5C0563026A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A6A84-7B5B-3BA2-CD69-12F8B75F325C}"/>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When we possess this compelling, Spirit-driven motivation of Christ’s love, we are zealous in seeing the lost reconciled with God. We go to the lost, rather than letting them come to us. We are willing to make ourselves “a slave to everyone, to win as many as possible” (1 Corinthians 9:19);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506415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6EBDD181-17FA-2FCF-5AC8-4C31102114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CC84C-859A-5C3A-68C1-4C2854F9F5EC}"/>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we “become all things to all people so that by all possible means [we] might save some” (verse 22).</a:t>
            </a:r>
          </a:p>
          <a:p>
            <a:pPr marL="45720" indent="0">
              <a:buClr>
                <a:srgbClr val="A379BB">
                  <a:lumMod val="75000"/>
                </a:srgbClr>
              </a:buClr>
              <a:buNone/>
              <a:defRPr/>
            </a:pPr>
            <a:endParaRPr lang="en-US" sz="6000" dirty="0">
              <a:solidFill>
                <a:srgbClr val="000000"/>
              </a:solidFill>
              <a:effectLst>
                <a:outerShdw blurRad="38100" dist="38100" dir="2700000" algn="tl">
                  <a:srgbClr val="000000">
                    <a:alpha val="43137"/>
                  </a:srgbClr>
                </a:outerShdw>
              </a:effectLst>
              <a:latin typeface="Calibri" panose="020F0502020204030204" pitchFamily="34" charset="0"/>
            </a:endParaRPr>
          </a:p>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Helvetica Neue"/>
              </a:rPr>
              <a:t>The love of Christ compels us to love the lost enough to share the good news of salvation with them.</a:t>
            </a:r>
          </a:p>
        </p:txBody>
      </p:sp>
    </p:spTree>
    <p:extLst>
      <p:ext uri="{BB962C8B-B14F-4D97-AF65-F5344CB8AC3E}">
        <p14:creationId xmlns:p14="http://schemas.microsoft.com/office/powerpoint/2010/main" val="4242151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A7BEB365-14E3-504A-7BA9-72A656B3A8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9ADA2-3946-DE77-326B-E050910C3D8B}"/>
              </a:ext>
            </a:extLst>
          </p:cNvPr>
          <p:cNvSpPr>
            <a:spLocks noGrp="1"/>
          </p:cNvSpPr>
          <p:nvPr>
            <p:ph sz="quarter" idx="13"/>
          </p:nvPr>
        </p:nvSpPr>
        <p:spPr>
          <a:xfrm>
            <a:off x="0" y="0"/>
            <a:ext cx="12192000" cy="6858000"/>
          </a:xfrm>
        </p:spPr>
        <p:txBody>
          <a:bodyPr anchor="ctr">
            <a:noAutofit/>
          </a:bodyPr>
          <a:lstStyle/>
          <a:p>
            <a:pPr marL="45720" indent="0" algn="ctr">
              <a:buClr>
                <a:srgbClr val="A379BB">
                  <a:lumMod val="75000"/>
                </a:srgbClr>
              </a:buClr>
              <a:buNone/>
              <a:defRPr/>
            </a:pPr>
            <a:r>
              <a:rPr lang="en-US" sz="11500" dirty="0">
                <a:solidFill>
                  <a:srgbClr val="FF0000"/>
                </a:solidFill>
                <a:effectLst>
                  <a:outerShdw blurRad="38100" dist="38100" dir="2700000" algn="tl">
                    <a:srgbClr val="000000">
                      <a:alpha val="43137"/>
                    </a:srgbClr>
                  </a:outerShdw>
                </a:effectLst>
                <a:latin typeface="Calibri" panose="020F0502020204030204" pitchFamily="34" charset="0"/>
              </a:rPr>
              <a:t>The Church Must be Organized to Go Effectively</a:t>
            </a:r>
            <a:endParaRPr lang="en-US" sz="11500" dirty="0">
              <a:solidFill>
                <a:srgbClr val="FF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203648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F5BBDCB3-C40C-E822-9252-342BAC69A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9E337-5EE7-BA59-237D-EF9108CF2847}"/>
              </a:ext>
            </a:extLst>
          </p:cNvPr>
          <p:cNvSpPr>
            <a:spLocks noGrp="1"/>
          </p:cNvSpPr>
          <p:nvPr>
            <p:ph type="title"/>
          </p:nvPr>
        </p:nvSpPr>
        <p:spPr>
          <a:xfrm>
            <a:off x="0" y="3810"/>
            <a:ext cx="12192000" cy="13677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4:11-12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02EEE9E-66EB-0ED0-9749-46C8069FD1BF}"/>
              </a:ext>
            </a:extLst>
          </p:cNvPr>
          <p:cNvSpPr>
            <a:spLocks noGrp="1"/>
          </p:cNvSpPr>
          <p:nvPr>
            <p:ph sz="quarter" idx="13"/>
          </p:nvPr>
        </p:nvSpPr>
        <p:spPr>
          <a:xfrm>
            <a:off x="0" y="1143000"/>
            <a:ext cx="12268200" cy="5711190"/>
          </a:xfrm>
        </p:spPr>
        <p:txBody>
          <a:bodyPr>
            <a:noAutofit/>
          </a:bodyPr>
          <a:lstStyle/>
          <a:p>
            <a:r>
              <a:rPr lang="en-US" sz="6000" b="1" baseline="30000" dirty="0">
                <a:latin typeface="Trebuchet MS" panose="020B0603020202020204" pitchFamily="34" charset="0"/>
              </a:rPr>
              <a:t>11</a:t>
            </a:r>
            <a:r>
              <a:rPr lang="en-US" sz="6000" dirty="0">
                <a:latin typeface="Trebuchet MS" panose="020B0603020202020204" pitchFamily="34" charset="0"/>
              </a:rPr>
              <a:t> And He gave some </a:t>
            </a:r>
            <a:r>
              <a:rPr lang="en-US" sz="6000" i="1" dirty="0">
                <a:latin typeface="Trebuchet MS" panose="020B0603020202020204" pitchFamily="34" charset="0"/>
              </a:rPr>
              <a:t>as</a:t>
            </a:r>
            <a:r>
              <a:rPr lang="en-US" sz="6000" dirty="0">
                <a:latin typeface="Trebuchet MS" panose="020B0603020202020204" pitchFamily="34" charset="0"/>
              </a:rPr>
              <a:t> apostles, some </a:t>
            </a:r>
            <a:r>
              <a:rPr lang="en-US" sz="6000" i="1" dirty="0">
                <a:latin typeface="Trebuchet MS" panose="020B0603020202020204" pitchFamily="34" charset="0"/>
              </a:rPr>
              <a:t>as</a:t>
            </a:r>
            <a:r>
              <a:rPr lang="en-US" sz="6000" dirty="0">
                <a:latin typeface="Trebuchet MS" panose="020B0603020202020204" pitchFamily="34" charset="0"/>
              </a:rPr>
              <a:t> prophets, some </a:t>
            </a:r>
            <a:r>
              <a:rPr lang="en-US" sz="6000" i="1" dirty="0">
                <a:latin typeface="Trebuchet MS" panose="020B0603020202020204" pitchFamily="34" charset="0"/>
              </a:rPr>
              <a:t>as</a:t>
            </a:r>
            <a:r>
              <a:rPr lang="en-US" sz="6000" dirty="0">
                <a:latin typeface="Trebuchet MS" panose="020B0603020202020204" pitchFamily="34" charset="0"/>
              </a:rPr>
              <a:t> evangelists, some </a:t>
            </a:r>
            <a:r>
              <a:rPr lang="en-US" sz="6000" i="1" dirty="0">
                <a:latin typeface="Trebuchet MS" panose="020B0603020202020204" pitchFamily="34" charset="0"/>
              </a:rPr>
              <a:t>as</a:t>
            </a:r>
            <a:r>
              <a:rPr lang="en-US" sz="6000" dirty="0">
                <a:latin typeface="Trebuchet MS" panose="020B0603020202020204" pitchFamily="34" charset="0"/>
              </a:rPr>
              <a:t> pastors and teachers, </a:t>
            </a:r>
            <a:r>
              <a:rPr lang="en-US" sz="6000" b="1" baseline="30000" dirty="0">
                <a:latin typeface="Trebuchet MS" panose="020B0603020202020204" pitchFamily="34" charset="0"/>
              </a:rPr>
              <a:t>12</a:t>
            </a:r>
            <a:r>
              <a:rPr lang="en-US" sz="6000" dirty="0">
                <a:latin typeface="Trebuchet MS" panose="020B0603020202020204" pitchFamily="34" charset="0"/>
              </a:rPr>
              <a:t> for the equipping of the saints for the work of ministry, for the building up of the body of Christ;</a:t>
            </a:r>
          </a:p>
        </p:txBody>
      </p:sp>
    </p:spTree>
    <p:extLst>
      <p:ext uri="{BB962C8B-B14F-4D97-AF65-F5344CB8AC3E}">
        <p14:creationId xmlns:p14="http://schemas.microsoft.com/office/powerpoint/2010/main" val="1267070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E4DE6BA7-3662-DC8A-22C2-2F87AC3C7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BAD76-FCEA-739F-CBC0-DB260C3A4339}"/>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Acts 8:4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ABF494-8B58-1444-4D1C-8213515CB5DF}"/>
              </a:ext>
            </a:extLst>
          </p:cNvPr>
          <p:cNvSpPr>
            <a:spLocks noGrp="1"/>
          </p:cNvSpPr>
          <p:nvPr>
            <p:ph sz="quarter" idx="13"/>
          </p:nvPr>
        </p:nvSpPr>
        <p:spPr>
          <a:xfrm>
            <a:off x="0" y="1371600"/>
            <a:ext cx="12268200" cy="54825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Therefore, those who had been scattered went through places preaching the word.</a:t>
            </a:r>
          </a:p>
        </p:txBody>
      </p:sp>
    </p:spTree>
    <p:extLst>
      <p:ext uri="{BB962C8B-B14F-4D97-AF65-F5344CB8AC3E}">
        <p14:creationId xmlns:p14="http://schemas.microsoft.com/office/powerpoint/2010/main" val="1073306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E4DE6BA7-3662-DC8A-22C2-2F87AC3C7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BAD76-FCEA-739F-CBC0-DB260C3A4339}"/>
              </a:ext>
            </a:extLst>
          </p:cNvPr>
          <p:cNvSpPr>
            <a:spLocks noGrp="1"/>
          </p:cNvSpPr>
          <p:nvPr>
            <p:ph type="title"/>
          </p:nvPr>
        </p:nvSpPr>
        <p:spPr>
          <a:xfrm>
            <a:off x="0" y="3810"/>
            <a:ext cx="12192000" cy="12915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12:38-40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ABF494-8B58-1444-4D1C-8213515CB5DF}"/>
              </a:ext>
            </a:extLst>
          </p:cNvPr>
          <p:cNvSpPr>
            <a:spLocks noGrp="1"/>
          </p:cNvSpPr>
          <p:nvPr>
            <p:ph sz="quarter" idx="13"/>
          </p:nvPr>
        </p:nvSpPr>
        <p:spPr>
          <a:xfrm>
            <a:off x="0" y="1143000"/>
            <a:ext cx="12268200" cy="5711190"/>
          </a:xfrm>
        </p:spPr>
        <p:txBody>
          <a:bodyPr>
            <a:noAutofit/>
          </a:bodyPr>
          <a:lstStyle/>
          <a:p>
            <a:r>
              <a:rPr lang="en-US" sz="5400" b="1" baseline="30000" dirty="0">
                <a:latin typeface="Trebuchet MS" panose="020B0603020202020204" pitchFamily="34" charset="0"/>
              </a:rPr>
              <a:t>38</a:t>
            </a:r>
            <a:r>
              <a:rPr lang="en-US" sz="5400" dirty="0">
                <a:latin typeface="Trebuchet MS" panose="020B0603020202020204" pitchFamily="34" charset="0"/>
              </a:rPr>
              <a:t> Then some of the scribes and Pharisees said to Him, "Teacher, we want to see a sign from You."       </a:t>
            </a:r>
            <a:r>
              <a:rPr lang="en-US" sz="5400" b="1" baseline="30000" dirty="0">
                <a:latin typeface="Trebuchet MS" panose="020B0603020202020204" pitchFamily="34" charset="0"/>
              </a:rPr>
              <a:t>39</a:t>
            </a:r>
            <a:r>
              <a:rPr lang="en-US" sz="5400" dirty="0">
                <a:latin typeface="Trebuchet MS" panose="020B0603020202020204" pitchFamily="34" charset="0"/>
              </a:rPr>
              <a:t> But He answered and said to them, "An evil and adulterous generation craves a sign; and </a:t>
            </a:r>
            <a:r>
              <a:rPr lang="en-US" sz="5400" i="1" dirty="0">
                <a:latin typeface="Trebuchet MS" panose="020B0603020202020204" pitchFamily="34" charset="0"/>
              </a:rPr>
              <a:t>so</a:t>
            </a:r>
            <a:r>
              <a:rPr lang="en-US" sz="5400" dirty="0">
                <a:latin typeface="Trebuchet MS" panose="020B0603020202020204" pitchFamily="34" charset="0"/>
              </a:rPr>
              <a:t> no sign will be given to it except the sign of Jonah the prophet; </a:t>
            </a:r>
          </a:p>
        </p:txBody>
      </p:sp>
    </p:spTree>
    <p:extLst>
      <p:ext uri="{BB962C8B-B14F-4D97-AF65-F5344CB8AC3E}">
        <p14:creationId xmlns:p14="http://schemas.microsoft.com/office/powerpoint/2010/main" val="2260332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4439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rPr>
              <a:t>II Corinthians 5:14 (NKJV)</a:t>
            </a:r>
          </a:p>
        </p:txBody>
      </p:sp>
      <p:sp>
        <p:nvSpPr>
          <p:cNvPr id="3" name="Content Placeholder 2"/>
          <p:cNvSpPr>
            <a:spLocks noGrp="1"/>
          </p:cNvSpPr>
          <p:nvPr>
            <p:ph sz="quarter" idx="13"/>
          </p:nvPr>
        </p:nvSpPr>
        <p:spPr>
          <a:xfrm>
            <a:off x="0" y="1447800"/>
            <a:ext cx="12192000" cy="5410200"/>
          </a:xfrm>
        </p:spPr>
        <p:txBody>
          <a:bodyPr>
            <a:noAutofit/>
          </a:bodyPr>
          <a:lstStyle/>
          <a:p>
            <a:pPr marL="45720" indent="0">
              <a:buNone/>
            </a:pPr>
            <a:r>
              <a:rPr lang="en-US" sz="8000" dirty="0">
                <a:latin typeface="Trebuchet MS" panose="020B0603020202020204" pitchFamily="34" charset="0"/>
              </a:rPr>
              <a:t>For the love of Christ compels us, because we judge thus: that if One died for all, then all died;</a:t>
            </a:r>
          </a:p>
        </p:txBody>
      </p:sp>
    </p:spTree>
    <p:extLst>
      <p:ext uri="{BB962C8B-B14F-4D97-AF65-F5344CB8AC3E}">
        <p14:creationId xmlns:p14="http://schemas.microsoft.com/office/powerpoint/2010/main" val="3911477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C3BB2BD8-D902-276A-116C-1E07F219D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25446-B4A1-70D9-FDE2-A8C44E55CE7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12:38-40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9F1233A-39CB-9472-DFF3-57F7A82C533F}"/>
              </a:ext>
            </a:extLst>
          </p:cNvPr>
          <p:cNvSpPr>
            <a:spLocks noGrp="1"/>
          </p:cNvSpPr>
          <p:nvPr>
            <p:ph sz="quarter" idx="13"/>
          </p:nvPr>
        </p:nvSpPr>
        <p:spPr>
          <a:xfrm>
            <a:off x="0" y="1066800"/>
            <a:ext cx="12192000" cy="5791200"/>
          </a:xfrm>
        </p:spPr>
        <p:txBody>
          <a:bodyPr>
            <a:noAutofit/>
          </a:body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en-US" sz="5400" b="1" i="0" u="none" strike="noStrike" kern="1200" cap="none" spc="0" normalizeH="0" baseline="30000" noProof="0" dirty="0">
                <a:ln>
                  <a:noFill/>
                </a:ln>
                <a:solidFill>
                  <a:prstClr val="black">
                    <a:lumMod val="85000"/>
                    <a:lumOff val="15000"/>
                  </a:prstClr>
                </a:solidFill>
                <a:effectLst/>
                <a:uLnTx/>
                <a:uFillTx/>
                <a:latin typeface="Trebuchet MS" panose="020B0603020202020204" pitchFamily="34" charset="0"/>
                <a:ea typeface="+mn-ea"/>
                <a:cs typeface="+mn-cs"/>
              </a:rPr>
              <a:t>40</a:t>
            </a:r>
            <a:r>
              <a:rPr kumimoji="0" lang="en-US" sz="5400" b="0" i="0" u="none" strike="noStrike" kern="1200" cap="none" spc="0" normalizeH="0" baseline="0" noProof="0" dirty="0">
                <a:ln>
                  <a:noFill/>
                </a:ln>
                <a:solidFill>
                  <a:prstClr val="black">
                    <a:lumMod val="85000"/>
                    <a:lumOff val="15000"/>
                  </a:prstClr>
                </a:solidFill>
                <a:effectLst/>
                <a:uLnTx/>
                <a:uFillTx/>
                <a:latin typeface="Trebuchet MS" panose="020B0603020202020204" pitchFamily="34" charset="0"/>
                <a:ea typeface="+mn-ea"/>
                <a:cs typeface="+mn-cs"/>
              </a:rPr>
              <a:t> for just as JONAH WAS IN THE STOMACH OF THE SEA MONSTER FOR THREE DAYS AND THREE NIGHTS, so will the Son of Man be in the heart of the earth for three days and three nights.</a:t>
            </a:r>
          </a:p>
        </p:txBody>
      </p:sp>
    </p:spTree>
    <p:extLst>
      <p:ext uri="{BB962C8B-B14F-4D97-AF65-F5344CB8AC3E}">
        <p14:creationId xmlns:p14="http://schemas.microsoft.com/office/powerpoint/2010/main" val="484941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609600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from whom the whole body, being fitted and held together by what every joint supplies, according to the proper working of each individual part, causes the growth of the body for the building up of itself in love.</a:t>
            </a:r>
          </a:p>
        </p:txBody>
      </p:sp>
    </p:spTree>
    <p:extLst>
      <p:ext uri="{BB962C8B-B14F-4D97-AF65-F5344CB8AC3E}">
        <p14:creationId xmlns:p14="http://schemas.microsoft.com/office/powerpoint/2010/main" val="2826508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C0D2053B-45E6-7928-1519-27FB0FCFC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C7670-3689-436B-CC8C-29B0C80E785F}"/>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28:19-20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536BCBD-235D-9A86-D19A-ABD0C6393B6A}"/>
              </a:ext>
            </a:extLst>
          </p:cNvPr>
          <p:cNvSpPr>
            <a:spLocks noGrp="1"/>
          </p:cNvSpPr>
          <p:nvPr>
            <p:ph sz="quarter" idx="13"/>
          </p:nvPr>
        </p:nvSpPr>
        <p:spPr>
          <a:xfrm>
            <a:off x="0" y="914400"/>
            <a:ext cx="12192000" cy="6248400"/>
          </a:xfrm>
        </p:spPr>
        <p:txBody>
          <a:bodyPr>
            <a:noAutofit/>
          </a:bodyPr>
          <a:lstStyle/>
          <a:p>
            <a:pPr marL="45720" indent="0">
              <a:buNone/>
            </a:pPr>
            <a:r>
              <a:rPr lang="en-US" sz="6000" b="1" baseline="30000" dirty="0"/>
              <a:t>19</a:t>
            </a:r>
            <a:r>
              <a:rPr lang="en-US" sz="6000" dirty="0"/>
              <a:t> "Go, therefore, and make disciples of all the nations, baptizing them in the name of the Father and the Son and the Holy Spirit, </a:t>
            </a:r>
            <a:r>
              <a:rPr lang="en-US" sz="6000" b="1" baseline="30000" dirty="0"/>
              <a:t>20</a:t>
            </a:r>
            <a:r>
              <a:rPr lang="en-US" sz="6000" dirty="0"/>
              <a:t> teaching them to follow all that I commanded you; and behold, I am with you always, to the end of the age."</a:t>
            </a:r>
          </a:p>
        </p:txBody>
      </p:sp>
    </p:spTree>
    <p:extLst>
      <p:ext uri="{BB962C8B-B14F-4D97-AF65-F5344CB8AC3E}">
        <p14:creationId xmlns:p14="http://schemas.microsoft.com/office/powerpoint/2010/main" val="2185019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9C3D6085-CAD4-1D7F-2291-3F3ADA2EB7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FCCD9-25D0-C524-45BC-27608F54EEC4}"/>
              </a:ext>
            </a:extLst>
          </p:cNvPr>
          <p:cNvSpPr>
            <a:spLocks noGrp="1"/>
          </p:cNvSpPr>
          <p:nvPr>
            <p:ph sz="quarter" idx="13"/>
          </p:nvPr>
        </p:nvSpPr>
        <p:spPr>
          <a:xfrm>
            <a:off x="0" y="0"/>
            <a:ext cx="12192000" cy="6858000"/>
          </a:xfrm>
        </p:spPr>
        <p:txBody>
          <a:bodyPr>
            <a:noAutofit/>
          </a:bodyPr>
          <a:lstStyle/>
          <a:p>
            <a:pPr marL="45720" indent="0">
              <a:buNone/>
            </a:pPr>
            <a:r>
              <a:rPr lang="en-US" sz="6600" dirty="0">
                <a:solidFill>
                  <a:srgbClr val="C00000"/>
                </a:solidFill>
                <a:effectLst>
                  <a:outerShdw blurRad="38100" dist="38100" dir="2700000" algn="tl">
                    <a:srgbClr val="000000">
                      <a:alpha val="43137"/>
                    </a:srgbClr>
                  </a:outerShdw>
                </a:effectLst>
                <a:latin typeface="Calibri" panose="020F0502020204030204" pitchFamily="34" charset="0"/>
              </a:rPr>
              <a:t>What does it mean that the love of Christ compels us?</a:t>
            </a:r>
          </a:p>
          <a:p>
            <a:pPr marL="45720" indent="0">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Second Corinthians 5:14 says, “For Christ's love compels us, because we are convinced that one died for all, and therefore all died.” In this verse, Paul speaks of his motivation for ministry.</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484944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42BBD6EF-1E44-6CBC-5EC9-C7E60A6660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A4E41F-21AF-B6D8-89AB-C7043556B297}"/>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There are as many different types of motivations as there are personalities. And of course, the intensity of those motivations can range from mild to obsessive. </a:t>
            </a:r>
          </a:p>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A young teen might babysit on the weekends because she’s motivated to save up for a new phone.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610542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2CFFBC00-0DB1-4BFC-64A8-5CDCBD6F72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333BB3-C1AF-CC18-B177-61D005A2AA1D}"/>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The leader of a free country might be willing to sacrifice the lives of thousands of soldiers in order to protect the lives and liberties of those in his realm.</a:t>
            </a:r>
          </a:p>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Helvetica Neue"/>
              </a:rPr>
              <a:t>Without the right motivation, very little progress can be made in anything.</a:t>
            </a:r>
          </a:p>
        </p:txBody>
      </p:sp>
    </p:spTree>
    <p:extLst>
      <p:ext uri="{BB962C8B-B14F-4D97-AF65-F5344CB8AC3E}">
        <p14:creationId xmlns:p14="http://schemas.microsoft.com/office/powerpoint/2010/main" val="2971625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CE4F135D-4768-9966-D6DA-A562DA3A37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8C9FD-1D4A-187D-64F3-09072A21E1D4}"/>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Jesus spoke of the importance of motivation when contrasting the hireling and the shepherd. The hireling will take care of the animals because he wants to get paid. But as soon as he sees danger (that is, when wolves appear), he abandons the sheep to protect himself.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065759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E84AD003-5C77-34DA-328B-7C54FBFDF2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85D59-B483-4DFD-A4AA-032D0ED2ABC3}"/>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The shepherd, on the other hand, not only takes care of his flock, but he’s willing to put his life on the line to keep them safe (John 10:7–18).</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184501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678A5A34-E46E-A4FA-1033-C244233317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76A9D-8836-558A-8E15-0CB875BE28D2}"/>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When the apostle Paul wrote, “The love of Christ compels us,” he was describing the powerful, Spirit-filled motivation that drives followers of Christ to share the gospel in ways that persuade people to commit their lives to Jesus.</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688936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5000">
              <a:schemeClr val="accent3">
                <a:lumMod val="60000"/>
                <a:lumOff val="40000"/>
              </a:schemeClr>
            </a:gs>
            <a:gs pos="65000">
              <a:srgbClr val="00B0F0"/>
            </a:gs>
          </a:gsLst>
          <a:path path="circle">
            <a:fillToRect l="20000" t="10000" r="20000" b="60000"/>
          </a:path>
        </a:gradFill>
        <a:effectLst/>
      </p:bgPr>
    </p:bg>
    <p:spTree>
      <p:nvGrpSpPr>
        <p:cNvPr id="1" name="">
          <a:extLst>
            <a:ext uri="{FF2B5EF4-FFF2-40B4-BE49-F238E27FC236}">
              <a16:creationId xmlns:a16="http://schemas.microsoft.com/office/drawing/2014/main" id="{61579BB2-9AD7-0DE3-7C65-2D6C6CB30D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D3194-5298-C766-6C05-BC2734B51CC2}"/>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When Paul explained this motivation to the Corinthians, he wanted them to not be ashamed of either him or the message of reconciliation that brings life to those who embrace it (2 Corinthians 5:11–15). Paul understood the futility of life without Christ and the empty pursuit of righteousness through self-effort.</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904034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0.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1.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2.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3.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4.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5.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6.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7.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8.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19.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2.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20.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21.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3.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4.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5.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6.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7.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8.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ppt/theme/themeOverride9.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Sermon Template Rev</Template>
  <TotalTime>59</TotalTime>
  <Words>1199</Words>
  <Application>Microsoft Office PowerPoint</Application>
  <PresentationFormat>Widescreen</PresentationFormat>
  <Paragraphs>55</Paragraphs>
  <Slides>28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Bahnschrift</vt:lpstr>
      <vt:lpstr>Brush Script MT</vt:lpstr>
      <vt:lpstr>Calibri</vt:lpstr>
      <vt:lpstr>Calibri Light</vt:lpstr>
      <vt:lpstr>Georgia</vt:lpstr>
      <vt:lpstr>Helvetica Neue</vt:lpstr>
      <vt:lpstr>Trebuchet MS</vt:lpstr>
      <vt:lpstr>Slipstream</vt:lpstr>
      <vt:lpstr>Metropolitan</vt:lpstr>
      <vt:lpstr>The Love of Christ Compels Us</vt:lpstr>
      <vt:lpstr>II Corinthians 5:14 (NKJV)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4:11-12 (NASB)</vt:lpstr>
      <vt:lpstr>Acts 8:4 (NASB)</vt:lpstr>
      <vt:lpstr>Matthew 12:38-40 (NASB)</vt:lpstr>
      <vt:lpstr>Matthew 12:38-40 (NASB)</vt:lpstr>
      <vt:lpstr>Ephesians 4:16 (NASB)</vt:lpstr>
      <vt:lpstr>Matthew 28:19-20 (NASB)</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2</cp:revision>
  <dcterms:created xsi:type="dcterms:W3CDTF">2026-06-06T05:19:14Z</dcterms:created>
  <dcterms:modified xsi:type="dcterms:W3CDTF">2026-06-07T13:09:19Z</dcterms:modified>
</cp:coreProperties>
</file>